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97" r:id="rId3"/>
    <p:sldId id="298" r:id="rId4"/>
    <p:sldId id="299" r:id="rId5"/>
    <p:sldId id="300" r:id="rId6"/>
    <p:sldId id="301" r:id="rId7"/>
    <p:sldId id="302" r:id="rId8"/>
    <p:sldId id="305" r:id="rId9"/>
    <p:sldId id="306" r:id="rId10"/>
    <p:sldId id="304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291" r:id="rId3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9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振江 梁" initials="振江" lastIdx="1" clrIdx="0">
    <p:extLst>
      <p:ext uri="{19B8F6BF-5375-455C-9EA6-DF929625EA0E}">
        <p15:presenceInfo xmlns:p15="http://schemas.microsoft.com/office/powerpoint/2012/main" userId="d8c73f7f4d3100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E2632"/>
    <a:srgbClr val="DD3C44"/>
    <a:srgbClr val="F6DF62"/>
    <a:srgbClr val="D5B23A"/>
    <a:srgbClr val="FFFFEC"/>
    <a:srgbClr val="4A4949"/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743" autoAdjust="0"/>
  </p:normalViewPr>
  <p:slideViewPr>
    <p:cSldViewPr snapToGrid="0">
      <p:cViewPr varScale="1">
        <p:scale>
          <a:sx n="54" d="100"/>
          <a:sy n="54" d="100"/>
        </p:scale>
        <p:origin x="29" y="53"/>
      </p:cViewPr>
      <p:guideLst>
        <p:guide orient="horz" pos="2273"/>
        <p:guide pos="39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08:57:21.06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03B5E461-5FB9-41B2-823B-5ABB77A46E39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783711AB-2A6A-47BC-83DE-3A37E4FD8E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684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711AB-2A6A-47BC-83DE-3A37E4FD8EA4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0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简而言之，虚拟机的作用就是在电脑上虚拟出了一个新的计算机环境，可以再跑一个操作系统，</a:t>
            </a:r>
            <a:r>
              <a:rPr lang="en-US" altLang="zh-CN" dirty="0"/>
              <a:t>MAC OS</a:t>
            </a:r>
            <a:r>
              <a:rPr lang="zh-CN" altLang="en-US" dirty="0"/>
              <a:t>、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Linux</a:t>
            </a:r>
            <a:r>
              <a:rPr lang="zh-CN" altLang="en-US" dirty="0"/>
              <a:t>都可以。</a:t>
            </a:r>
            <a:endParaRPr lang="en-US" altLang="zh-CN" dirty="0"/>
          </a:p>
          <a:p>
            <a:r>
              <a:rPr lang="en-US" altLang="zh-CN" dirty="0" err="1"/>
              <a:t>Vmware</a:t>
            </a:r>
            <a:r>
              <a:rPr lang="zh-CN" altLang="en-US" dirty="0"/>
              <a:t>和</a:t>
            </a:r>
            <a:r>
              <a:rPr lang="en-US" altLang="zh-CN" dirty="0"/>
              <a:t>Virtual Box </a:t>
            </a:r>
            <a:r>
              <a:rPr lang="zh-CN" altLang="en-US" dirty="0"/>
              <a:t>是使用比较广泛的两种虚拟机。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 err="1"/>
              <a:t>Vmware</a:t>
            </a:r>
            <a:r>
              <a:rPr lang="zh-CN" altLang="en-US" dirty="0"/>
              <a:t>操作更便捷，界面更友好，使用更广泛，推荐学生以后使用</a:t>
            </a:r>
            <a:r>
              <a:rPr lang="en-US" altLang="zh-CN" dirty="0" err="1"/>
              <a:t>Vmware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/>
              <a:t>下面分别是两种虚拟机的安装使用教程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3711AB-2A6A-47BC-83DE-3A37E4FD8EA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4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91B37-ED68-454C-8E19-A9C3AAED2A02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2BE2A-67C6-4F59-A9AB-A850FD0187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 descr="未标题-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954895" y="179705"/>
            <a:ext cx="1993900" cy="647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7342E-EC6E-4CB6-A35A-8713C22EE0A5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1B364-498D-4A65-9D79-02773C852A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9B1D2-78FC-4E5D-BBEF-7399EBEFE43C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77683-F795-4028-ADC1-A208960D0E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7F23C-36FB-4D79-92DA-1169CB7A0BC5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0965E-913A-40C6-AD40-CAE5724FB7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91D2D-E620-4A6D-A557-D991BE33A1E4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19C3F-9776-4D06-843E-829A78DC07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AFEB2-6451-4B3E-AAE5-0F58C36972B0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ED69F-76D6-448A-B109-2549460AC5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29699-72FA-42F1-9A57-EBC30F20D327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1E9A1-997F-47E4-B23E-6BBCA6A851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A6D71-6DC0-42CC-9449-61488BA7E418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EF710-7FDD-425E-8BA6-40B23271A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A9ECE-8CC9-4EB7-A0AD-74AC4624A9B7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69801-AB3C-4E12-A3F0-79685FECC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14215-A418-4A37-985D-8B1147B549B3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E7012-B429-4997-8F9D-46F3B9653B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ED534-EA7D-4A01-A69C-F91CC20F9947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138CF-F0D4-49EF-BEC2-102F9BA8D6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2C611A6-5857-43B5-95BA-07221D9CE816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A2E5D4D-5023-4E35-A9BA-1931C21D36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8%AE%A1%E7%AE%97%E6%9C%BA%E7%B3%BB%E7%BB%9F/7210959" TargetMode="External"/><Relationship Id="rId13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hyperlink" Target="https://baike.baidu.com/item/%E9%9A%94%E7%A6%BB/33079" TargetMode="External"/><Relationship Id="rId12" Type="http://schemas.openxmlformats.org/officeDocument/2006/relationships/hyperlink" Target="https://baike.baidu.com/item/%E7%B3%BB%E7%BB%9F/47983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aike.baidu.com/item/%E7%A1%AC%E4%BB%B6" TargetMode="External"/><Relationship Id="rId11" Type="http://schemas.openxmlformats.org/officeDocument/2006/relationships/hyperlink" Target="https://baike.baidu.com/item/windows" TargetMode="External"/><Relationship Id="rId5" Type="http://schemas.openxmlformats.org/officeDocument/2006/relationships/hyperlink" Target="https://baike.baidu.com/item/%E8%BD%AF%E4%BB%B6/12053" TargetMode="External"/><Relationship Id="rId10" Type="http://schemas.openxmlformats.org/officeDocument/2006/relationships/hyperlink" Target="https://baike.baidu.com/item/%E9%95%9C%E5%83%8F/1574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baike.baidu.com/item/%E6%93%8D%E4%BD%9C%E7%B3%BB%E7%BB%9F/192" TargetMode="External"/><Relationship Id="rId1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://www.baidu.com&#8221;&#65292;p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ipnet.xyz/2013/09/ubuntu-ovf-images-for-download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3078" name="文本框 1"/>
          <p:cNvSpPr txBox="1">
            <a:spLocks noChangeArrowheads="1"/>
          </p:cNvSpPr>
          <p:nvPr/>
        </p:nvSpPr>
        <p:spPr bwMode="auto">
          <a:xfrm>
            <a:off x="0" y="2364952"/>
            <a:ext cx="50869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占位符 9" descr="未标题-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4196" y="0"/>
            <a:ext cx="18548985" cy="6876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/>
          <a:srcRect r="5290"/>
          <a:stretch>
            <a:fillRect/>
          </a:stretch>
        </p:blipFill>
        <p:spPr>
          <a:xfrm>
            <a:off x="11492283" y="3448050"/>
            <a:ext cx="747342" cy="3447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/>
          <a:srcRect t="216" b="533"/>
          <a:stretch>
            <a:fillRect/>
          </a:stretch>
        </p:blipFill>
        <p:spPr>
          <a:xfrm>
            <a:off x="3043269" y="10274"/>
            <a:ext cx="5521680" cy="6858000"/>
          </a:xfrm>
          <a:prstGeom prst="rect">
            <a:avLst/>
          </a:prstGeom>
        </p:spPr>
      </p:pic>
      <p:pic>
        <p:nvPicPr>
          <p:cNvPr id="11" name="图片 10" descr="260外壳照片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9971405" y="628015"/>
            <a:ext cx="2201545" cy="1508125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065" y="258445"/>
            <a:ext cx="1617345" cy="5797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2197" y="2470245"/>
            <a:ext cx="277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BD0302-6223-4C94-8404-E248F4E502D6}"/>
              </a:ext>
            </a:extLst>
          </p:cNvPr>
          <p:cNvSpPr/>
          <p:nvPr/>
        </p:nvSpPr>
        <p:spPr>
          <a:xfrm>
            <a:off x="519483" y="2249338"/>
            <a:ext cx="69860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虚拟机配置及使用</a:t>
            </a:r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2A8388A7-6A34-465B-B43D-5AAE1B5C5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77" y="2527679"/>
            <a:ext cx="4793395" cy="36502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1BC715-8C82-451C-896F-D3CF2C2DD996}"/>
              </a:ext>
            </a:extLst>
          </p:cNvPr>
          <p:cNvSpPr txBox="1"/>
          <p:nvPr/>
        </p:nvSpPr>
        <p:spPr>
          <a:xfrm>
            <a:off x="1583703" y="139218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点击完成</a:t>
            </a:r>
          </a:p>
        </p:txBody>
      </p:sp>
    </p:spTree>
    <p:extLst>
      <p:ext uri="{BB962C8B-B14F-4D97-AF65-F5344CB8AC3E}">
        <p14:creationId xmlns:p14="http://schemas.microsoft.com/office/powerpoint/2010/main" val="19406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691E7A40-99E4-4C3E-B2DF-0DAC01090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24" y="2609564"/>
            <a:ext cx="7149136" cy="37086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92A96F-A8A3-4468-B803-9A397B1D569F}"/>
              </a:ext>
            </a:extLst>
          </p:cNvPr>
          <p:cNvSpPr txBox="1"/>
          <p:nvPr/>
        </p:nvSpPr>
        <p:spPr>
          <a:xfrm>
            <a:off x="1555423" y="139218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打开软件，进入如下界面，点击打开虚拟机</a:t>
            </a:r>
          </a:p>
        </p:txBody>
      </p:sp>
    </p:spTree>
    <p:extLst>
      <p:ext uri="{BB962C8B-B14F-4D97-AF65-F5344CB8AC3E}">
        <p14:creationId xmlns:p14="http://schemas.microsoft.com/office/powerpoint/2010/main" val="96273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pic>
        <p:nvPicPr>
          <p:cNvPr id="5" name="图片 4" descr="图片包含 屏幕截图, 室内&#10;&#10;描述已自动生成">
            <a:extLst>
              <a:ext uri="{FF2B5EF4-FFF2-40B4-BE49-F238E27FC236}">
                <a16:creationId xmlns:a16="http://schemas.microsoft.com/office/drawing/2014/main" id="{97088D66-D7CF-4A1E-86D0-7734B95FF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08" y="2310116"/>
            <a:ext cx="7007734" cy="36352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06DC87-55F6-4859-847E-8B69FA67440B}"/>
              </a:ext>
            </a:extLst>
          </p:cNvPr>
          <p:cNvSpPr txBox="1"/>
          <p:nvPr/>
        </p:nvSpPr>
        <p:spPr>
          <a:xfrm>
            <a:off x="1555423" y="1392185"/>
            <a:ext cx="7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进入目录，找到电脑中保存的操作系统镜像（以</a:t>
            </a:r>
            <a:r>
              <a:rPr lang="en-US" altLang="zh-CN" dirty="0"/>
              <a:t>Ubuntu</a:t>
            </a:r>
            <a:r>
              <a:rPr lang="zh-CN" altLang="en-US" dirty="0"/>
              <a:t>为例）</a:t>
            </a:r>
          </a:p>
        </p:txBody>
      </p:sp>
    </p:spTree>
    <p:extLst>
      <p:ext uri="{BB962C8B-B14F-4D97-AF65-F5344CB8AC3E}">
        <p14:creationId xmlns:p14="http://schemas.microsoft.com/office/powerpoint/2010/main" val="265410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8D5E1B7F-5B22-4406-AA03-360FC5547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40" y="2294149"/>
            <a:ext cx="8110670" cy="42074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1225CD-7B51-4049-B355-D41BC6018F3E}"/>
              </a:ext>
            </a:extLst>
          </p:cNvPr>
          <p:cNvSpPr txBox="1"/>
          <p:nvPr/>
        </p:nvSpPr>
        <p:spPr>
          <a:xfrm>
            <a:off x="1555423" y="1392185"/>
            <a:ext cx="887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选择好</a:t>
            </a:r>
            <a:r>
              <a:rPr lang="en-US" altLang="zh-CN" dirty="0"/>
              <a:t>Ubuntu</a:t>
            </a:r>
            <a:r>
              <a:rPr lang="zh-CN" altLang="en-US" dirty="0"/>
              <a:t>系统镜像后，进入如下界面，点击“开启此虚拟机”正式开始运行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758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265053-2B51-4FA9-A47C-31D868F16AA2}"/>
              </a:ext>
            </a:extLst>
          </p:cNvPr>
          <p:cNvSpPr txBox="1"/>
          <p:nvPr/>
        </p:nvSpPr>
        <p:spPr>
          <a:xfrm>
            <a:off x="1555423" y="1392185"/>
            <a:ext cx="887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点击“我已复制该虚拟机”即可</a:t>
            </a:r>
            <a:endParaRPr lang="en-US" altLang="zh-CN" dirty="0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49047CBD-4DBA-4A06-9A53-581B37152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83" y="2484404"/>
            <a:ext cx="7390408" cy="38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9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0C673E-DE9F-4D47-973A-A5BD6B0FE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567" y="2295868"/>
            <a:ext cx="7737027" cy="41868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718F8A-843D-4D0A-B4C0-751C037CAF53}"/>
              </a:ext>
            </a:extLst>
          </p:cNvPr>
          <p:cNvSpPr txBox="1"/>
          <p:nvPr/>
        </p:nvSpPr>
        <p:spPr>
          <a:xfrm>
            <a:off x="1555423" y="1392185"/>
            <a:ext cx="887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进入如下界面，</a:t>
            </a:r>
            <a:r>
              <a:rPr lang="en-US" altLang="zh-CN" dirty="0"/>
              <a:t>Ubuntu</a:t>
            </a:r>
            <a:r>
              <a:rPr lang="zh-CN" altLang="en-US" dirty="0"/>
              <a:t>已开启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335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F86E4-CDC2-4632-B1B0-30DD6C69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78" y="2226063"/>
            <a:ext cx="7805394" cy="41349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3ECD5E-E086-461D-8BD6-B3676ECA3218}"/>
              </a:ext>
            </a:extLst>
          </p:cNvPr>
          <p:cNvSpPr txBox="1"/>
          <p:nvPr/>
        </p:nvSpPr>
        <p:spPr>
          <a:xfrm>
            <a:off x="1555423" y="1392185"/>
            <a:ext cx="887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点击“查看</a:t>
            </a:r>
            <a:r>
              <a:rPr lang="en-US" altLang="zh-CN" dirty="0"/>
              <a:t>-&gt;</a:t>
            </a:r>
            <a:r>
              <a:rPr lang="zh-CN" altLang="en-US" dirty="0"/>
              <a:t>自动调整大小</a:t>
            </a:r>
            <a:r>
              <a:rPr lang="en-US" altLang="zh-CN" dirty="0"/>
              <a:t>-&gt;</a:t>
            </a:r>
            <a:r>
              <a:rPr lang="zh-CN" altLang="en-US" dirty="0"/>
              <a:t>自动适应客户机”调整屏幕大小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546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CC2DF-705E-4FAA-A6AE-100E91A05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35" y="1830959"/>
            <a:ext cx="6096528" cy="45723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6920F8-0924-4C7B-BDF6-6107679AAAD2}"/>
              </a:ext>
            </a:extLst>
          </p:cNvPr>
          <p:cNvSpPr txBox="1"/>
          <p:nvPr/>
        </p:nvSpPr>
        <p:spPr>
          <a:xfrm>
            <a:off x="1555423" y="1392185"/>
            <a:ext cx="887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r>
              <a:rPr lang="zh-CN" altLang="en-US" dirty="0"/>
              <a:t>新安装的</a:t>
            </a:r>
            <a:r>
              <a:rPr lang="en-US" altLang="zh-CN" dirty="0"/>
              <a:t>Ubuntu</a:t>
            </a:r>
            <a:r>
              <a:rPr lang="zh-CN" altLang="en-US" dirty="0"/>
              <a:t>系统默认用户名为“</a:t>
            </a:r>
            <a:r>
              <a:rPr lang="en-US" altLang="zh-CN" dirty="0"/>
              <a:t>Linux</a:t>
            </a:r>
            <a:r>
              <a:rPr lang="zh-CN" altLang="en-US" dirty="0"/>
              <a:t>”，默认密码（</a:t>
            </a:r>
            <a:r>
              <a:rPr lang="en-US" altLang="zh-CN" dirty="0"/>
              <a:t>password</a:t>
            </a:r>
            <a:r>
              <a:rPr lang="zh-CN" altLang="en-US" dirty="0"/>
              <a:t>）为</a:t>
            </a:r>
            <a:r>
              <a:rPr lang="en-US" altLang="zh-CN" dirty="0"/>
              <a:t>1</a:t>
            </a:r>
            <a:r>
              <a:rPr lang="zh-CN" altLang="en-US" dirty="0"/>
              <a:t>，输入密码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2358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6A93D6-2DBA-4DA4-94FC-1CD3A97A8F37}"/>
              </a:ext>
            </a:extLst>
          </p:cNvPr>
          <p:cNvSpPr txBox="1"/>
          <p:nvPr/>
        </p:nvSpPr>
        <p:spPr>
          <a:xfrm>
            <a:off x="1499170" y="1421051"/>
            <a:ext cx="887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如下图所示，相当于正常电脑开机完成进入图形界面。左边菜单栏依次显示“搜索”、“文件资源管理器”、“火狐浏览器”、应用市场、“设置”、“</a:t>
            </a:r>
            <a:r>
              <a:rPr lang="en-US" altLang="zh-CN" dirty="0"/>
              <a:t>Terminal</a:t>
            </a:r>
            <a:r>
              <a:rPr lang="zh-CN" altLang="en-US" dirty="0"/>
              <a:t>”等程序。其中“</a:t>
            </a:r>
            <a:r>
              <a:rPr lang="en-US" altLang="zh-CN" dirty="0"/>
              <a:t>Terminal</a:t>
            </a:r>
            <a:r>
              <a:rPr lang="zh-CN" altLang="en-US" dirty="0"/>
              <a:t>”相当于</a:t>
            </a:r>
            <a:r>
              <a:rPr lang="en-US" altLang="zh-CN" dirty="0"/>
              <a:t>Windows</a:t>
            </a:r>
            <a:r>
              <a:rPr lang="zh-CN" altLang="en-US" dirty="0"/>
              <a:t>系统下的“</a:t>
            </a:r>
            <a:r>
              <a:rPr lang="en-US" altLang="zh-CN" dirty="0"/>
              <a:t>CMD</a:t>
            </a:r>
            <a:r>
              <a:rPr lang="zh-CN" altLang="en-US" dirty="0"/>
              <a:t>”，通常在此程序中进行软件开发。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EBA4B1-7860-433E-82A2-DDF016D42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43" y="2644220"/>
            <a:ext cx="7051249" cy="37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1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pic>
        <p:nvPicPr>
          <p:cNvPr id="5" name="图片 4" descr="图片包含 屏幕截图, 监视器, 笔记本电脑, 计算机&#10;&#10;描述已自动生成">
            <a:extLst>
              <a:ext uri="{FF2B5EF4-FFF2-40B4-BE49-F238E27FC236}">
                <a16:creationId xmlns:a16="http://schemas.microsoft.com/office/drawing/2014/main" id="{8D91F971-D455-4BEB-8FDA-A85A8F2EB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86" y="1969443"/>
            <a:ext cx="8551880" cy="4627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39C92F-04E8-46D2-B39D-2A326838A9ED}"/>
              </a:ext>
            </a:extLst>
          </p:cNvPr>
          <p:cNvSpPr txBox="1"/>
          <p:nvPr/>
        </p:nvSpPr>
        <p:spPr>
          <a:xfrm>
            <a:off x="1555423" y="1392185"/>
            <a:ext cx="887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</a:t>
            </a:r>
            <a:r>
              <a:rPr lang="zh-CN" altLang="en-US" dirty="0"/>
              <a:t>点击“</a:t>
            </a:r>
            <a:r>
              <a:rPr lang="en-US" altLang="zh-CN" dirty="0"/>
              <a:t>Terminal</a:t>
            </a:r>
            <a:r>
              <a:rPr lang="zh-CN" altLang="en-US" dirty="0"/>
              <a:t>”进入以下界面，通常我们使用</a:t>
            </a:r>
            <a:r>
              <a:rPr lang="en-US" altLang="zh-CN" dirty="0"/>
              <a:t>Linux</a:t>
            </a:r>
            <a:r>
              <a:rPr lang="zh-CN" altLang="en-US" dirty="0"/>
              <a:t>系统（</a:t>
            </a:r>
            <a:r>
              <a:rPr lang="en-US" altLang="zh-CN" dirty="0"/>
              <a:t>Ubuntu</a:t>
            </a:r>
            <a:r>
              <a:rPr lang="zh-CN" altLang="en-US" dirty="0"/>
              <a:t>是其中一种）都在此界面下完成各类操作。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113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5265" y="219271"/>
            <a:ext cx="1617345" cy="5797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33519E-6613-46B9-9F13-FE2AB88846A1}"/>
              </a:ext>
            </a:extLst>
          </p:cNvPr>
          <p:cNvSpPr txBox="1"/>
          <p:nvPr/>
        </p:nvSpPr>
        <p:spPr>
          <a:xfrm>
            <a:off x="1074656" y="1084082"/>
            <a:ext cx="103317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虚拟机</a:t>
            </a:r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en-US" altLang="zh-CN" dirty="0"/>
              <a:t>	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虚拟机（</a:t>
            </a:r>
            <a:r>
              <a:rPr lang="en-US" altLang="zh-CN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Virtual Machine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）指通过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  <a:hlinkClick r:id="rId5"/>
              </a:rPr>
              <a:t>软件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模拟的具有完整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  <a:hlinkClick r:id="rId6"/>
              </a:rPr>
              <a:t>硬件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系统功能的、运行在一个完全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  <a:hlinkClick r:id="rId7"/>
              </a:rPr>
              <a:t>隔离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环境中的完整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  <a:hlinkClick r:id="rId8"/>
              </a:rPr>
              <a:t>计算机系统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。</a:t>
            </a:r>
            <a:endParaRPr lang="en-US" altLang="zh-CN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en-US" altLang="zh-CN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	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虚拟系统通过生成现有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  <a:hlinkClick r:id="rId9"/>
              </a:rPr>
              <a:t>操作系统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的全新虚拟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  <a:hlinkClick r:id="rId10"/>
              </a:rPr>
              <a:t>镜像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，它具有真实</a:t>
            </a:r>
            <a:r>
              <a:rPr lang="en-US" altLang="zh-CN" dirty="0">
                <a:latin typeface="方正宋黑简体" panose="02010601030101010101" pitchFamily="2" charset="-122"/>
                <a:ea typeface="方正宋黑简体" panose="02010601030101010101" pitchFamily="2" charset="-122"/>
                <a:hlinkClick r:id="rId11"/>
              </a:rPr>
              <a:t>windows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系统完全一样的功能，进入虚拟系统后，所有操作都是在这个全新的独立的虚拟系统里面进行，可以独立安装运行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  <a:hlinkClick r:id="rId5"/>
              </a:rPr>
              <a:t>软件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，保存数据，拥有自己的独立桌面，不会对真正的系统产生任何影响 ，而且具有能够在现有系统与虚拟镜像之间灵活切换的一类操作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  <a:hlinkClick r:id="rId12"/>
              </a:rPr>
              <a:t>系统</a:t>
            </a:r>
            <a:endParaRPr lang="en-US" altLang="zh-CN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471D24-5DD7-4308-9DE8-4EE2E13B76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29" y="3769795"/>
            <a:ext cx="2974053" cy="2224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2B433B-341A-4AF0-BA2A-8EB1FB182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33" y="3429000"/>
            <a:ext cx="3928532" cy="27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76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7B322D-E992-4C11-AB75-DCB8BA150566}"/>
              </a:ext>
            </a:extLst>
          </p:cNvPr>
          <p:cNvSpPr txBox="1"/>
          <p:nvPr/>
        </p:nvSpPr>
        <p:spPr>
          <a:xfrm>
            <a:off x="1555423" y="1392185"/>
            <a:ext cx="8876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10.</a:t>
            </a:r>
            <a:r>
              <a:rPr lang="zh-CN" altLang="en-US" dirty="0"/>
              <a:t>既然我们现在用虚拟机模拟出了一台计算机跑了个操作系统，那么正常系统的所有功能他都应该具备，包括联网。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介绍一个命令：</a:t>
            </a:r>
            <a:r>
              <a:rPr lang="en-US" altLang="zh-CN" dirty="0"/>
              <a:t>ping + </a:t>
            </a:r>
            <a:r>
              <a:rPr lang="zh-CN" altLang="en-US" dirty="0"/>
              <a:t>网址 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功能：检查当前网络状态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如下图，我们输入“</a:t>
            </a:r>
            <a:r>
              <a:rPr lang="en-US" altLang="zh-CN" dirty="0"/>
              <a:t>ping </a:t>
            </a:r>
            <a:r>
              <a:rPr lang="en-US" altLang="zh-CN" dirty="0">
                <a:hlinkClick r:id="rId4"/>
              </a:rPr>
              <a:t>www.baidu.com</a:t>
            </a:r>
            <a:r>
              <a:rPr lang="zh-CN" altLang="en-US" dirty="0">
                <a:hlinkClick r:id="rId4"/>
              </a:rPr>
              <a:t>”，</a:t>
            </a:r>
            <a:r>
              <a:rPr lang="en-US" altLang="zh-CN" dirty="0">
                <a:hlinkClick r:id="rId4"/>
              </a:rPr>
              <a:t>ping</a:t>
            </a:r>
            <a:r>
              <a:rPr lang="zh-CN" altLang="en-US" dirty="0"/>
              <a:t>一下百度，如果出现以下内容说明系统和百度服务器之间有数据来往，即网络连接正常。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5E085E-9DCE-4ABA-8E6E-18E9B4391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564" y="3196118"/>
            <a:ext cx="6951022" cy="34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BFCEC6-EEF5-42D4-B1FD-28DEDEB85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530" y="2616768"/>
            <a:ext cx="7437748" cy="3770886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65AE39E8-7036-4736-9D0E-6B084EE33C6C}"/>
              </a:ext>
            </a:extLst>
          </p:cNvPr>
          <p:cNvSpPr/>
          <p:nvPr/>
        </p:nvSpPr>
        <p:spPr bwMode="auto">
          <a:xfrm rot="10800000">
            <a:off x="8841622" y="2854795"/>
            <a:ext cx="471341" cy="676373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358CC1-93F3-40A1-A96E-818A4B999E63}"/>
              </a:ext>
            </a:extLst>
          </p:cNvPr>
          <p:cNvSpPr txBox="1"/>
          <p:nvPr/>
        </p:nvSpPr>
        <p:spPr>
          <a:xfrm>
            <a:off x="1734532" y="1319753"/>
            <a:ext cx="854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11.</a:t>
            </a:r>
            <a:r>
              <a:rPr lang="zh-CN" altLang="en-US" dirty="0"/>
              <a:t>如果箭头所示位置是一个空扇形而不是上下箭头，说明现在系统无法联网，可以通过图形界面进行联网。</a:t>
            </a:r>
          </a:p>
        </p:txBody>
      </p:sp>
    </p:spTree>
    <p:extLst>
      <p:ext uri="{BB962C8B-B14F-4D97-AF65-F5344CB8AC3E}">
        <p14:creationId xmlns:p14="http://schemas.microsoft.com/office/powerpoint/2010/main" val="3133677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AA3FC-0288-41ED-B67D-86AECEE7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08" y="2818614"/>
            <a:ext cx="7745333" cy="3309082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9159EF34-E996-4633-B62B-DC36411AB7AA}"/>
              </a:ext>
            </a:extLst>
          </p:cNvPr>
          <p:cNvSpPr/>
          <p:nvPr/>
        </p:nvSpPr>
        <p:spPr bwMode="auto">
          <a:xfrm rot="10800000">
            <a:off x="9397803" y="3882317"/>
            <a:ext cx="471341" cy="676373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DCD64C-4A1B-45C3-90B7-0E647B6C4075}"/>
              </a:ext>
            </a:extLst>
          </p:cNvPr>
          <p:cNvSpPr txBox="1"/>
          <p:nvPr/>
        </p:nvSpPr>
        <p:spPr>
          <a:xfrm>
            <a:off x="1734532" y="1319753"/>
            <a:ext cx="854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11.</a:t>
            </a:r>
            <a:r>
              <a:rPr lang="zh-CN" altLang="en-US" dirty="0"/>
              <a:t>点击空扇形，选择“</a:t>
            </a:r>
            <a:r>
              <a:rPr lang="en-US" altLang="zh-CN" dirty="0"/>
              <a:t>Edit Connection</a:t>
            </a:r>
            <a:r>
              <a:rPr lang="zh-CN" alt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137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80865B-359C-49B9-9ED7-7788C9C5D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007" y="2223479"/>
            <a:ext cx="4450993" cy="21860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6466B6-2BF4-4DFE-90C4-52FF1066C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418" y="2223479"/>
            <a:ext cx="3805381" cy="21860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A8E0D3-C432-42F5-B458-4A343949B75B}"/>
              </a:ext>
            </a:extLst>
          </p:cNvPr>
          <p:cNvSpPr txBox="1"/>
          <p:nvPr/>
        </p:nvSpPr>
        <p:spPr>
          <a:xfrm>
            <a:off x="1734532" y="1319753"/>
            <a:ext cx="854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12.</a:t>
            </a:r>
            <a:r>
              <a:rPr lang="zh-CN" altLang="en-US" dirty="0"/>
              <a:t>点击“</a:t>
            </a:r>
            <a:r>
              <a:rPr lang="en-US" altLang="zh-CN" dirty="0"/>
              <a:t>add</a:t>
            </a:r>
            <a:r>
              <a:rPr lang="zh-CN" altLang="en-US" dirty="0"/>
              <a:t>”，在“</a:t>
            </a:r>
            <a:r>
              <a:rPr lang="en-US" altLang="zh-CN" dirty="0"/>
              <a:t>IPV4 Settings</a:t>
            </a:r>
            <a:r>
              <a:rPr lang="zh-CN" altLang="en-US" dirty="0"/>
              <a:t>”界面选择“</a:t>
            </a:r>
            <a:r>
              <a:rPr lang="en-US" altLang="zh-CN" dirty="0"/>
              <a:t>Automatic</a:t>
            </a:r>
            <a:r>
              <a:rPr lang="zh-CN" altLang="en-US" dirty="0"/>
              <a:t>（</a:t>
            </a:r>
            <a:r>
              <a:rPr lang="en-US" altLang="zh-CN" dirty="0"/>
              <a:t>DHCP</a:t>
            </a:r>
            <a:r>
              <a:rPr lang="zh-CN" altLang="en-US" dirty="0"/>
              <a:t>）”，意为自动配置网络，点击“</a:t>
            </a:r>
            <a:r>
              <a:rPr lang="en-US" altLang="zh-CN" dirty="0"/>
              <a:t>save</a:t>
            </a:r>
            <a:r>
              <a:rPr lang="zh-CN" altLang="en-US" dirty="0"/>
              <a:t>”。此时会发现空扇形变成了上下箭头，界面中出现了新的连接，说明此时系统已经联网。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92B81D-6940-4B6B-AF33-AC2792E09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503" y="4500598"/>
            <a:ext cx="4969357" cy="21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6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816D7B0F-278D-4767-AE25-837C537AB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29" y="2529286"/>
            <a:ext cx="4755292" cy="37036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F54E43-2C9B-4A63-A33C-769E85BCC40C}"/>
              </a:ext>
            </a:extLst>
          </p:cNvPr>
          <p:cNvSpPr txBox="1"/>
          <p:nvPr/>
        </p:nvSpPr>
        <p:spPr>
          <a:xfrm>
            <a:off x="1734532" y="1319753"/>
            <a:ext cx="854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以“</a:t>
            </a:r>
            <a:r>
              <a:rPr lang="en-US" altLang="zh-CN" dirty="0"/>
              <a:t>Virtual Box 5.1.26</a:t>
            </a:r>
            <a:r>
              <a:rPr lang="zh-CN" altLang="en-US" dirty="0"/>
              <a:t>”安装包为例。打开安装程序，如下图，点击</a:t>
            </a:r>
            <a:r>
              <a:rPr lang="en-US" altLang="zh-CN" dirty="0"/>
              <a:t>next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127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268EB8-F511-4A97-BD2A-460788E7DD5E}"/>
              </a:ext>
            </a:extLst>
          </p:cNvPr>
          <p:cNvSpPr txBox="1"/>
          <p:nvPr/>
        </p:nvSpPr>
        <p:spPr>
          <a:xfrm>
            <a:off x="1734532" y="1319753"/>
            <a:ext cx="8540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点击</a:t>
            </a:r>
            <a:r>
              <a:rPr lang="en-US" altLang="zh-CN" dirty="0"/>
              <a:t>Browse, </a:t>
            </a:r>
            <a:r>
              <a:rPr lang="zh-CN" altLang="en-US" dirty="0"/>
              <a:t>选择一个路径为</a:t>
            </a:r>
            <a:r>
              <a:rPr lang="en-US" altLang="zh-CN" dirty="0"/>
              <a:t>VirtualBox</a:t>
            </a:r>
            <a:r>
              <a:rPr lang="zh-CN" altLang="en-US" dirty="0"/>
              <a:t>的安装路径</a:t>
            </a:r>
            <a:r>
              <a:rPr lang="en-US" altLang="zh-CN" dirty="0"/>
              <a:t>, </a:t>
            </a:r>
            <a:r>
              <a:rPr lang="zh-CN" altLang="en-US" dirty="0"/>
              <a:t>这里最好不要安装在</a:t>
            </a:r>
            <a:r>
              <a:rPr lang="en-US" altLang="zh-CN" dirty="0"/>
              <a:t>C</a:t>
            </a:r>
            <a:r>
              <a:rPr lang="zh-CN" altLang="en-US" dirty="0"/>
              <a:t>盘</a:t>
            </a:r>
            <a:r>
              <a:rPr lang="en-US" altLang="zh-CN" dirty="0"/>
              <a:t>(</a:t>
            </a:r>
            <a:r>
              <a:rPr lang="zh-CN" altLang="en-US" dirty="0"/>
              <a:t>可在其他盘创建一个文件夹</a:t>
            </a:r>
            <a:r>
              <a:rPr lang="en-US" altLang="zh-CN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选择完成后点击</a:t>
            </a:r>
            <a:r>
              <a:rPr lang="en-US" altLang="zh-CN" dirty="0"/>
              <a:t>OK, </a:t>
            </a:r>
            <a:r>
              <a:rPr lang="zh-CN" altLang="en-US" dirty="0"/>
              <a:t>然后再点击</a:t>
            </a:r>
            <a:r>
              <a:rPr lang="en-US" altLang="zh-CN" dirty="0"/>
              <a:t>next</a:t>
            </a:r>
            <a:r>
              <a:rPr lang="zh-CN" altLang="en-US" dirty="0"/>
              <a:t>进入下一步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61A2C-97FC-40AA-8711-B6F2BA40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415" y="2880116"/>
            <a:ext cx="4581266" cy="3568101"/>
          </a:xfrm>
          <a:prstGeom prst="rect">
            <a:avLst/>
          </a:prstGeom>
        </p:spPr>
      </p:pic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AFE085B5-845E-48EA-AC92-E028404AF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16" y="2922978"/>
            <a:ext cx="4526233" cy="35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B032F-E9F3-4A85-BE56-52DE9BBB5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75" y="2141947"/>
            <a:ext cx="5943600" cy="4629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9FA5CB-C702-41F9-86A3-A8718F4D7711}"/>
              </a:ext>
            </a:extLst>
          </p:cNvPr>
          <p:cNvSpPr txBox="1"/>
          <p:nvPr/>
        </p:nvSpPr>
        <p:spPr>
          <a:xfrm>
            <a:off x="1734532" y="1319753"/>
            <a:ext cx="854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点击</a:t>
            </a:r>
            <a:r>
              <a:rPr lang="en-US" altLang="zh-CN" dirty="0"/>
              <a:t>next</a:t>
            </a:r>
            <a:r>
              <a:rPr lang="zh-CN" altLang="en-US" dirty="0"/>
              <a:t>进入下一步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090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97225D-7063-4836-B189-AE67168CB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275" y="2094813"/>
            <a:ext cx="5943600" cy="4629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30186F-1F08-48BD-BEBF-37DB6DBFD6CF}"/>
              </a:ext>
            </a:extLst>
          </p:cNvPr>
          <p:cNvSpPr txBox="1"/>
          <p:nvPr/>
        </p:nvSpPr>
        <p:spPr>
          <a:xfrm>
            <a:off x="1734532" y="1319753"/>
            <a:ext cx="854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点击</a:t>
            </a:r>
            <a:r>
              <a:rPr lang="en-US" altLang="zh-CN" dirty="0"/>
              <a:t>yes, </a:t>
            </a:r>
            <a:r>
              <a:rPr lang="zh-CN" altLang="en-US" dirty="0"/>
              <a:t>进入下一步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5615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1027D7-32FE-427C-9C2B-60662375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699" y="2804915"/>
            <a:ext cx="4417301" cy="34403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DCE1E7-713C-40ED-8D36-A07E18DAE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598" y="2790775"/>
            <a:ext cx="4453611" cy="34686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65378C-2143-4B00-91C3-31AB403DEED3}"/>
              </a:ext>
            </a:extLst>
          </p:cNvPr>
          <p:cNvSpPr txBox="1"/>
          <p:nvPr/>
        </p:nvSpPr>
        <p:spPr>
          <a:xfrm>
            <a:off x="1734532" y="1319753"/>
            <a:ext cx="854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点击</a:t>
            </a:r>
            <a:r>
              <a:rPr lang="en-US" altLang="zh-CN" dirty="0"/>
              <a:t>install, </a:t>
            </a:r>
            <a:r>
              <a:rPr lang="zh-CN" altLang="en-US" dirty="0"/>
              <a:t>进入安装</a:t>
            </a:r>
            <a:r>
              <a:rPr lang="en-US" altLang="zh-CN" dirty="0"/>
              <a:t>. </a:t>
            </a:r>
            <a:r>
              <a:rPr lang="zh-CN" altLang="en-US" dirty="0"/>
              <a:t>如果在安装过程中出现弹窗</a:t>
            </a:r>
            <a:r>
              <a:rPr lang="en-US" altLang="zh-CN" dirty="0"/>
              <a:t>, </a:t>
            </a:r>
            <a:r>
              <a:rPr lang="zh-CN" altLang="en-US" dirty="0"/>
              <a:t>点击</a:t>
            </a:r>
            <a:r>
              <a:rPr lang="en-US" altLang="zh-CN" dirty="0"/>
              <a:t>yes</a:t>
            </a:r>
            <a:r>
              <a:rPr lang="zh-CN" altLang="en-US" dirty="0"/>
              <a:t>或者安装就可以了</a:t>
            </a:r>
            <a:r>
              <a:rPr lang="en-US" altLang="zh-CN" dirty="0"/>
              <a:t>.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071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E1126D4D-9437-4C72-A33C-4EDF70E1A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29" y="2642407"/>
            <a:ext cx="4755292" cy="37036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4B9195-7432-4AF4-98B2-528FD5E2621F}"/>
              </a:ext>
            </a:extLst>
          </p:cNvPr>
          <p:cNvSpPr txBox="1"/>
          <p:nvPr/>
        </p:nvSpPr>
        <p:spPr>
          <a:xfrm>
            <a:off x="1734532" y="1319753"/>
            <a:ext cx="854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点击</a:t>
            </a:r>
            <a:r>
              <a:rPr lang="en-US" altLang="zh-CN" dirty="0"/>
              <a:t>Finish</a:t>
            </a:r>
            <a:r>
              <a:rPr lang="zh-CN" altLang="en-US" dirty="0"/>
              <a:t>完成安装</a:t>
            </a:r>
            <a:r>
              <a:rPr lang="en-US" altLang="zh-CN" dirty="0"/>
              <a:t>.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7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0898443F-4BC1-4AA9-9517-B94D9059B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76" y="2257430"/>
            <a:ext cx="4793395" cy="36502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7E33DC0-70AA-4107-B673-D81DCCF6392C}"/>
              </a:ext>
            </a:extLst>
          </p:cNvPr>
          <p:cNvSpPr txBox="1"/>
          <p:nvPr/>
        </p:nvSpPr>
        <p:spPr>
          <a:xfrm>
            <a:off x="1734532" y="126146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打开</a:t>
            </a:r>
            <a:r>
              <a:rPr lang="en-US" altLang="zh-CN" dirty="0" err="1"/>
              <a:t>Vmware</a:t>
            </a:r>
            <a:r>
              <a:rPr lang="zh-CN" altLang="en-US" dirty="0"/>
              <a:t>安装程序</a:t>
            </a:r>
          </a:p>
        </p:txBody>
      </p:sp>
    </p:spTree>
    <p:extLst>
      <p:ext uri="{BB962C8B-B14F-4D97-AF65-F5344CB8AC3E}">
        <p14:creationId xmlns:p14="http://schemas.microsoft.com/office/powerpoint/2010/main" val="4023898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简单配置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BF2905-BE81-4857-A2D9-E90B4B9F95C2}"/>
              </a:ext>
            </a:extLst>
          </p:cNvPr>
          <p:cNvSpPr/>
          <p:nvPr/>
        </p:nvSpPr>
        <p:spPr>
          <a:xfrm>
            <a:off x="1437957" y="1843950"/>
            <a:ext cx="90839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1.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双击打开VirtualBox. 如有提示更新内容的弹窗, 可以选择性的关闭.</a:t>
            </a:r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en-US" altLang="zh-CN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2.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进入VirtualBox后, 在左上角有一行菜单栏, 点击"管理"-&gt;选择"全局设置"-&gt;选择"常规"-&gt;更改"默认虚拟电脑位置"的路径-&gt;点击"OK".提示: "默认虚拟电脑位置"为虚拟系统存放位置, 强烈建议将路径改为非系统盘(系统盘为C盘)的其他盘下的文件路径. 这里我在D盘的VirtualBox中新建了一个xuni文件. eg: D:\VirtualBox\xuni</a:t>
            </a:r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en-US" altLang="zh-CN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3.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同上, 进入"全局设置"-&gt;选择左边选项中的"更新"-&gt;去掉"检查更新"的勾勾(即’√’)-&gt;点击"OK".</a:t>
            </a:r>
          </a:p>
        </p:txBody>
      </p:sp>
    </p:spTree>
    <p:extLst>
      <p:ext uri="{BB962C8B-B14F-4D97-AF65-F5344CB8AC3E}">
        <p14:creationId xmlns:p14="http://schemas.microsoft.com/office/powerpoint/2010/main" val="2653081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7391" y="233105"/>
            <a:ext cx="63372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</a:t>
            </a: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endParaRPr lang="zh-CN" altLang="en-US" sz="3200" spc="5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2B2212-22F7-4E87-9552-4DD4913AF6D5}"/>
              </a:ext>
            </a:extLst>
          </p:cNvPr>
          <p:cNvSpPr/>
          <p:nvPr/>
        </p:nvSpPr>
        <p:spPr>
          <a:xfrm>
            <a:off x="1602556" y="1220828"/>
            <a:ext cx="103900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1.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双击打开VirtualBox. 如有提示更新内容的弹窗, 可以选择性的关闭.</a:t>
            </a:r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en-US" altLang="zh-CN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2.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在该网址下载</a:t>
            </a:r>
            <a:r>
              <a:rPr lang="en-US" altLang="zh-CN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Ubuntu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系统，解压后可获得导入系统所需的</a:t>
            </a:r>
            <a:r>
              <a:rPr lang="en-US" altLang="zh-CN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OVF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文件（本例以 </a:t>
            </a:r>
            <a:r>
              <a:rPr lang="en-US" altLang="zh-CN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i386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示范）：</a:t>
            </a:r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en-US" altLang="zh-CN" sz="2000" i="1" dirty="0">
                <a:solidFill>
                  <a:srgbClr val="00B0F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 </a:t>
            </a:r>
          </a:p>
          <a:p>
            <a:r>
              <a:rPr lang="en-US" altLang="zh-CN" sz="2000" i="1" dirty="0">
                <a:solidFill>
                  <a:srgbClr val="00B0F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  <a:hlinkClick r:id="rId4"/>
              </a:rPr>
              <a:t>https://ipnet.xyz/2013/09/ubuntu-ovf-images-for-download/</a:t>
            </a:r>
            <a:r>
              <a:rPr lang="en-US" altLang="zh-CN" sz="2000" i="1" dirty="0">
                <a:solidFill>
                  <a:srgbClr val="00B0F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 </a:t>
            </a:r>
          </a:p>
          <a:p>
            <a:endParaRPr lang="en-US" altLang="zh-CN" sz="2000" i="1" dirty="0">
              <a:solidFill>
                <a:srgbClr val="00B0F0"/>
              </a:solidFill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C00E0E-E97D-492F-90B4-3EF631884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959" y="2961151"/>
            <a:ext cx="7372211" cy="32729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023AF81-2091-4B2E-8E46-D8A353442387}"/>
              </a:ext>
            </a:extLst>
          </p:cNvPr>
          <p:cNvSpPr/>
          <p:nvPr/>
        </p:nvSpPr>
        <p:spPr bwMode="auto">
          <a:xfrm>
            <a:off x="1799634" y="4015818"/>
            <a:ext cx="4296365" cy="6598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913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49842" y="183047"/>
            <a:ext cx="657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</a:t>
            </a: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endParaRPr lang="zh-CN" altLang="en-US" sz="3200" spc="5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9675E5-CBFA-47A8-823B-4D3E07D2C4C3}"/>
              </a:ext>
            </a:extLst>
          </p:cNvPr>
          <p:cNvSpPr/>
          <p:nvPr/>
        </p:nvSpPr>
        <p:spPr>
          <a:xfrm>
            <a:off x="1347582" y="1432169"/>
            <a:ext cx="9083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3.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在左上角有一行菜单栏, 点击"管理"-&gt;选择"导入虚拟电脑"-&gt;然后找到我们已经准备好了的虚拟系统的路径-&gt;点击"下一步"-&gt;等待导入完成即可.</a:t>
            </a:r>
            <a:endParaRPr lang="en-US" altLang="zh-CN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endParaRPr lang="en-US" altLang="zh-CN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F3E924-F423-4AB8-B874-9A381F67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3977" y="3144164"/>
            <a:ext cx="4265913" cy="26061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85DDBB-3BDB-45A6-B5D9-67296E2A1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173" y="3144163"/>
            <a:ext cx="4169803" cy="26061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79ECCE-8B44-4D7D-AFBF-D67DFCDB0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857" y="2858846"/>
            <a:ext cx="2475080" cy="28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0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38378" y="299626"/>
            <a:ext cx="6035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</a:t>
            </a: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endParaRPr lang="zh-CN" altLang="en-US" sz="3200" spc="5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1AB1A4-DF63-42B2-9115-5D5E52C86EEA}"/>
              </a:ext>
            </a:extLst>
          </p:cNvPr>
          <p:cNvSpPr/>
          <p:nvPr/>
        </p:nvSpPr>
        <p:spPr>
          <a:xfrm>
            <a:off x="1439269" y="1320594"/>
            <a:ext cx="9213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4.</a:t>
            </a:r>
            <a:r>
              <a:rPr lang="zh-CN" altLang="en-US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导入完成后, 主界面的左侧会有一个对应的选项存在(也就是我们导入的虚拟系统), 双击即可启动虚拟系统.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809C44-6B01-40F5-AEBC-A9060F51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819" y="2394407"/>
            <a:ext cx="3290671" cy="38270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561466-CE55-42CF-BB8E-77D58A7F9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583" y="2394407"/>
            <a:ext cx="5005633" cy="37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9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6020" y="252650"/>
            <a:ext cx="61581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</a:t>
            </a:r>
            <a:r>
              <a:rPr lang="en-US" altLang="zh-CN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endParaRPr lang="zh-CN" altLang="en-US" sz="3200" spc="5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1DAFFFF3-35D5-4D33-B9A0-2B318AA64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00" y="3022609"/>
            <a:ext cx="3899213" cy="29540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686683-AD95-4D94-8369-8653A42BB3D6}"/>
              </a:ext>
            </a:extLst>
          </p:cNvPr>
          <p:cNvSpPr txBox="1"/>
          <p:nvPr/>
        </p:nvSpPr>
        <p:spPr>
          <a:xfrm>
            <a:off x="1659118" y="1329179"/>
            <a:ext cx="871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双击启动后可以在右侧栏“描述”中看到用户名和密码，同时在上面</a:t>
            </a:r>
            <a:r>
              <a:rPr lang="en-US" altLang="zh-CN" dirty="0"/>
              <a:t>Ubuntu</a:t>
            </a:r>
            <a:r>
              <a:rPr lang="zh-CN" altLang="en-US" dirty="0"/>
              <a:t>网址中也有</a:t>
            </a:r>
            <a:r>
              <a:rPr lang="en-US" altLang="zh-CN" dirty="0"/>
              <a:t>Username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，用户可据此登陆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9F43F-A8BB-4954-837B-143D447A8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417" y="2832163"/>
            <a:ext cx="4240061" cy="31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42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9" descr="未标题-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5815" y="25"/>
            <a:ext cx="18548985" cy="6876415"/>
          </a:xfrm>
          <a:prstGeom prst="rect">
            <a:avLst/>
          </a:prstGeom>
        </p:spPr>
      </p:pic>
      <p:pic>
        <p:nvPicPr>
          <p:cNvPr id="11" name="图片 10" descr="260外壳照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9971405" y="673735"/>
            <a:ext cx="2201545" cy="1508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/>
          <a:srcRect t="216" b="533"/>
          <a:stretch>
            <a:fillRect/>
          </a:stretch>
        </p:blipFill>
        <p:spPr>
          <a:xfrm>
            <a:off x="3030773" y="0"/>
            <a:ext cx="552168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/>
          <a:srcRect r="5290"/>
          <a:stretch>
            <a:fillRect/>
          </a:stretch>
        </p:blipFill>
        <p:spPr>
          <a:xfrm>
            <a:off x="11482758" y="3429000"/>
            <a:ext cx="747342" cy="34474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384039" y="2455223"/>
            <a:ext cx="390906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感谢观看！</a:t>
            </a:r>
          </a:p>
        </p:txBody>
      </p:sp>
      <p:pic>
        <p:nvPicPr>
          <p:cNvPr id="8" name="图片 7" descr="未标题-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610" y="250000"/>
            <a:ext cx="1617345" cy="579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F21E419E-89BC-496E-B824-C793AF7E6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77" y="2395703"/>
            <a:ext cx="4793395" cy="36502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EFA8AA-CFC6-473E-9B98-EAE78B76CCD7}"/>
              </a:ext>
            </a:extLst>
          </p:cNvPr>
          <p:cNvSpPr txBox="1"/>
          <p:nvPr/>
        </p:nvSpPr>
        <p:spPr>
          <a:xfrm>
            <a:off x="1734532" y="126146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点击下一步开始安装</a:t>
            </a:r>
          </a:p>
        </p:txBody>
      </p:sp>
    </p:spTree>
    <p:extLst>
      <p:ext uri="{BB962C8B-B14F-4D97-AF65-F5344CB8AC3E}">
        <p14:creationId xmlns:p14="http://schemas.microsoft.com/office/powerpoint/2010/main" val="61183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D3066B8E-1682-43D3-A091-50D22B9D5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77" y="2414557"/>
            <a:ext cx="4793395" cy="36502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8769B0-E7EC-4DE8-9BB3-F9D3894481E0}"/>
              </a:ext>
            </a:extLst>
          </p:cNvPr>
          <p:cNvSpPr txBox="1"/>
          <p:nvPr/>
        </p:nvSpPr>
        <p:spPr>
          <a:xfrm>
            <a:off x="1734532" y="126146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接受许可协议，点击下一步</a:t>
            </a:r>
          </a:p>
        </p:txBody>
      </p:sp>
    </p:spTree>
    <p:extLst>
      <p:ext uri="{BB962C8B-B14F-4D97-AF65-F5344CB8AC3E}">
        <p14:creationId xmlns:p14="http://schemas.microsoft.com/office/powerpoint/2010/main" val="51952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B4F099F4-BFCC-47C2-B968-31B677CE1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77" y="2188208"/>
            <a:ext cx="4793395" cy="36502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16C55B-F8DA-4E11-82CD-81E7358BDBA0}"/>
              </a:ext>
            </a:extLst>
          </p:cNvPr>
          <p:cNvSpPr txBox="1"/>
          <p:nvPr/>
        </p:nvSpPr>
        <p:spPr>
          <a:xfrm>
            <a:off x="1734532" y="126146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选择“典型”，点击下一步</a:t>
            </a:r>
          </a:p>
        </p:txBody>
      </p:sp>
    </p:spTree>
    <p:extLst>
      <p:ext uri="{BB962C8B-B14F-4D97-AF65-F5344CB8AC3E}">
        <p14:creationId xmlns:p14="http://schemas.microsoft.com/office/powerpoint/2010/main" val="144908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4B1F2985-E253-473A-A7C9-76935505A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77" y="2593667"/>
            <a:ext cx="4793395" cy="36502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ED68323-7E4A-48DF-A532-CA8137F0F911}"/>
              </a:ext>
            </a:extLst>
          </p:cNvPr>
          <p:cNvSpPr txBox="1"/>
          <p:nvPr/>
        </p:nvSpPr>
        <p:spPr>
          <a:xfrm>
            <a:off x="1734532" y="126146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选择安装路径，点击下一步</a:t>
            </a:r>
          </a:p>
        </p:txBody>
      </p:sp>
    </p:spTree>
    <p:extLst>
      <p:ext uri="{BB962C8B-B14F-4D97-AF65-F5344CB8AC3E}">
        <p14:creationId xmlns:p14="http://schemas.microsoft.com/office/powerpoint/2010/main" val="183406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5852DFC8-4996-431B-882C-98DE04140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77" y="2518252"/>
            <a:ext cx="4793395" cy="36502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E65FF8-E4EA-4A94-ADBD-F675C98215AB}"/>
              </a:ext>
            </a:extLst>
          </p:cNvPr>
          <p:cNvSpPr txBox="1"/>
          <p:nvPr/>
        </p:nvSpPr>
        <p:spPr>
          <a:xfrm>
            <a:off x="1734532" y="126146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点击下一步</a:t>
            </a:r>
          </a:p>
        </p:txBody>
      </p:sp>
    </p:spTree>
    <p:extLst>
      <p:ext uri="{BB962C8B-B14F-4D97-AF65-F5344CB8AC3E}">
        <p14:creationId xmlns:p14="http://schemas.microsoft.com/office/powerpoint/2010/main" val="355049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r="5290"/>
          <a:stretch>
            <a:fillRect/>
          </a:stretch>
        </p:blipFill>
        <p:spPr>
          <a:xfrm rot="5400000" flipH="1" flipV="1">
            <a:off x="1175369" y="-1207119"/>
            <a:ext cx="656621" cy="3028950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5265" y="238125"/>
            <a:ext cx="1617345" cy="579755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E5F25744-7279-4B89-9C49-426CCFBFC064}"/>
              </a:ext>
            </a:extLst>
          </p:cNvPr>
          <p:cNvSpPr/>
          <p:nvPr/>
        </p:nvSpPr>
        <p:spPr bwMode="auto">
          <a:xfrm>
            <a:off x="1347583" y="1019496"/>
            <a:ext cx="9083935" cy="428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74048" y="235614"/>
            <a:ext cx="5638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5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3200" spc="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646BC132-E32B-4ED5-AC93-AAF59C3C7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996" y="2188208"/>
            <a:ext cx="4793395" cy="36502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58F77A-E2C0-4E04-A403-B2D6DFFD9BE1}"/>
              </a:ext>
            </a:extLst>
          </p:cNvPr>
          <p:cNvSpPr txBox="1"/>
          <p:nvPr/>
        </p:nvSpPr>
        <p:spPr>
          <a:xfrm>
            <a:off x="1583703" y="139218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r>
              <a:rPr lang="zh-CN" altLang="en-US" dirty="0"/>
              <a:t>进入此界面开始安装</a:t>
            </a:r>
          </a:p>
        </p:txBody>
      </p:sp>
    </p:spTree>
    <p:extLst>
      <p:ext uri="{BB962C8B-B14F-4D97-AF65-F5344CB8AC3E}">
        <p14:creationId xmlns:p14="http://schemas.microsoft.com/office/powerpoint/2010/main" val="21421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5464</TotalTime>
  <Words>994</Words>
  <Application>Microsoft Office PowerPoint</Application>
  <PresentationFormat>宽屏</PresentationFormat>
  <Paragraphs>88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方正宋黑简体</vt:lpstr>
      <vt:lpstr>黑体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振江 梁</cp:lastModifiedBy>
  <cp:revision>180</cp:revision>
  <dcterms:created xsi:type="dcterms:W3CDTF">2015-07-05T16:09:00Z</dcterms:created>
  <dcterms:modified xsi:type="dcterms:W3CDTF">2019-07-08T06:59:21Z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